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4" r:id="rId1"/>
  </p:sldMasterIdLst>
  <p:notesMasterIdLst>
    <p:notesMasterId r:id="rId15"/>
  </p:notesMasterIdLst>
  <p:handoutMasterIdLst>
    <p:handoutMasterId r:id="rId16"/>
  </p:handoutMasterIdLst>
  <p:sldIdLst>
    <p:sldId id="323" r:id="rId2"/>
    <p:sldId id="372" r:id="rId3"/>
    <p:sldId id="257" r:id="rId4"/>
    <p:sldId id="269" r:id="rId5"/>
    <p:sldId id="357" r:id="rId6"/>
    <p:sldId id="275" r:id="rId7"/>
    <p:sldId id="328" r:id="rId8"/>
    <p:sldId id="337" r:id="rId9"/>
    <p:sldId id="276" r:id="rId10"/>
    <p:sldId id="265" r:id="rId11"/>
    <p:sldId id="370" r:id="rId12"/>
    <p:sldId id="349" r:id="rId13"/>
    <p:sldId id="373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5D6D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15" autoAdjust="0"/>
  </p:normalViewPr>
  <p:slideViewPr>
    <p:cSldViewPr>
      <p:cViewPr varScale="1">
        <p:scale>
          <a:sx n="85" d="100"/>
          <a:sy n="85" d="100"/>
        </p:scale>
        <p:origin x="23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12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AD2CBB9-0D1E-454C-B646-6B01AEBDB6F7}" type="datetime1">
              <a:rPr lang="en-GB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349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41349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9F3FE92-0EBB-4AEA-AD23-87E69CE4E6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4750F6-257B-4CE8-B5C6-94E99CCC3221}" type="datetime1">
              <a:rPr lang="en-GB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74700"/>
            <a:ext cx="4949825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20674"/>
            <a:ext cx="4984962" cy="448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49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41349"/>
            <a:ext cx="2945659" cy="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8B1870-FE50-4058-9F6B-EFC03F2575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F5B485-75B7-44C1-A2BA-B3FCF6AD59CF}" type="datetime1">
              <a:rPr lang="en-GB" smtClean="0"/>
              <a:pPr/>
              <a:t>25/01/2023</a:t>
            </a:fld>
            <a:endParaRPr lang="en-GB" dirty="0" smtClean="0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A6639-95E7-4E41-98D2-EE2982D269E0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839"/>
            <a:ext cx="4984962" cy="4465939"/>
          </a:xfrm>
          <a:noFill/>
          <a:ln/>
        </p:spPr>
        <p:txBody>
          <a:bodyPr/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6014136-530A-4569-AA0E-54BC44D2DC72}" type="datetime1">
              <a:rPr lang="en-GB" smtClean="0"/>
              <a:pPr/>
              <a:t>25/01/2023</a:t>
            </a:fld>
            <a:endParaRPr lang="en-GB" dirty="0" smtClean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F09CE-BABB-4FA0-803A-41662D1A05D0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DA6E274-D4EE-487F-AD8B-744E1F7D6B1E}" type="datetime1">
              <a:rPr lang="en-GB" smtClean="0"/>
              <a:pPr/>
              <a:t>25/01/2023</a:t>
            </a:fld>
            <a:endParaRPr lang="en-GB" dirty="0" smtClean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4AFF4-CE5E-4BC4-A667-6A60F1CDD112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IE" sz="1600" b="1" dirty="0" smtClean="0"/>
          </a:p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600" b="1" dirty="0" smtClean="0"/>
          </a:p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600" b="1" dirty="0" smtClean="0"/>
          </a:p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600" b="1" dirty="0" smtClean="0"/>
          </a:p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sz="1600" b="1" dirty="0" smtClean="0"/>
          </a:p>
          <a:p>
            <a:pPr>
              <a:lnSpc>
                <a:spcPct val="80000"/>
              </a:lnSpc>
            </a:pPr>
            <a:endParaRPr lang="en-IE" sz="900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4750F6-257B-4CE8-B5C6-94E99CCC3221}" type="datetime1">
              <a:rPr lang="en-GB" smtClean="0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B1870-FE50-4058-9F6B-EFC03F2575D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4750F6-257B-4CE8-B5C6-94E99CCC3221}" type="datetime1">
              <a:rPr lang="en-GB" smtClean="0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B1870-FE50-4058-9F6B-EFC03F2575D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4750F6-257B-4CE8-B5C6-94E99CCC3221}" type="datetime1">
              <a:rPr lang="en-GB" smtClean="0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B1870-FE50-4058-9F6B-EFC03F2575D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4750F6-257B-4CE8-B5C6-94E99CCC3221}" type="datetime1">
              <a:rPr lang="en-GB" smtClean="0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B1870-FE50-4058-9F6B-EFC03F2575D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4750F6-257B-4CE8-B5C6-94E99CCC3221}" type="datetime1">
              <a:rPr lang="en-GB" smtClean="0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B1870-FE50-4058-9F6B-EFC03F2575D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4750F6-257B-4CE8-B5C6-94E99CCC3221}" type="datetime1">
              <a:rPr lang="en-GB" smtClean="0"/>
              <a:pPr>
                <a:defRPr/>
              </a:pPr>
              <a:t>25/01/2023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8B1870-FE50-4058-9F6B-EFC03F2575D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3758DD-94AE-4D3C-98B7-F321F56B2B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9150-B56F-4DF0-8AD3-F6D95247A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E78A-132E-4C56-BE3B-E057D60F7D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IE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916C-4003-4A46-BA22-A3EC104921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916C-4003-4A46-BA22-A3EC104921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916C-4003-4A46-BA22-A3EC104921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151F-0B51-45E4-8C27-C995839F38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C134-8872-4DA9-A2AC-991EE02F59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71740-121E-485A-A33A-28A997D52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7549-F12C-4B16-8F5F-78585654C4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8637-193D-476F-A9DA-C7075BFABF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C925-95E6-47CB-9AF1-5E0FB52565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E250-6FBD-4F5A-81F0-FED2FC6B2D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27E1-EBEB-4F1B-AF3D-A8189D7D64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IE" dirty="0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F4F8916C-4003-4A46-BA22-A3EC104921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ca.ie/" TargetMode="External"/><Relationship Id="rId3" Type="http://schemas.openxmlformats.org/officeDocument/2006/relationships/hyperlink" Target="http://www.qualifax.ie/" TargetMode="External"/><Relationship Id="rId7" Type="http://schemas.openxmlformats.org/officeDocument/2006/relationships/hyperlink" Target="http://www.dit.i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d.ie/" TargetMode="External"/><Relationship Id="rId5" Type="http://schemas.openxmlformats.org/officeDocument/2006/relationships/hyperlink" Target="http://www.tcd.ie/" TargetMode="External"/><Relationship Id="rId4" Type="http://schemas.openxmlformats.org/officeDocument/2006/relationships/hyperlink" Target="http://www.cao.i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a.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69269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St. Mac Dara’s Community College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3789363"/>
            <a:ext cx="6400800" cy="1752600"/>
          </a:xfrm>
        </p:spPr>
        <p:txBody>
          <a:bodyPr/>
          <a:lstStyle/>
          <a:p>
            <a:pPr defTabSz="1244600" eaLnBrk="1" hangingPunct="1">
              <a:lnSpc>
                <a:spcPct val="80000"/>
              </a:lnSpc>
            </a:pPr>
            <a:r>
              <a:rPr lang="en-US" b="1" dirty="0" smtClean="0"/>
              <a:t>Leaving Certificate</a:t>
            </a:r>
          </a:p>
          <a:p>
            <a:pPr defTabSz="1244600" eaLnBrk="1" hangingPunct="1">
              <a:lnSpc>
                <a:spcPct val="80000"/>
              </a:lnSpc>
            </a:pPr>
            <a:r>
              <a:rPr lang="en-IE" b="1" dirty="0" smtClean="0"/>
              <a:t>Subject Choice</a:t>
            </a:r>
            <a:endParaRPr lang="en-US" b="1" dirty="0" smtClean="0"/>
          </a:p>
          <a:p>
            <a:pPr defTabSz="1244600" eaLnBrk="1" hangingPunct="1">
              <a:lnSpc>
                <a:spcPct val="80000"/>
              </a:lnSpc>
            </a:pPr>
            <a:r>
              <a:rPr lang="en-IE" sz="1800" dirty="0" smtClean="0"/>
              <a:t>  </a:t>
            </a:r>
            <a:endParaRPr lang="en-IE" sz="1800" dirty="0" smtClean="0"/>
          </a:p>
          <a:p>
            <a:pPr defTabSz="1244600" eaLnBrk="1" hangingPunct="1">
              <a:lnSpc>
                <a:spcPct val="80000"/>
              </a:lnSpc>
            </a:pPr>
            <a:r>
              <a:rPr lang="en-IE" sz="1800" smtClean="0"/>
              <a:t> </a:t>
            </a:r>
            <a:endParaRPr lang="en-US" sz="1800" dirty="0" smtClean="0"/>
          </a:p>
        </p:txBody>
      </p:sp>
      <p:pic>
        <p:nvPicPr>
          <p:cNvPr id="6" name="Picture 1" descr="http://www.stmacdaras.ie/wp-content/themes/stmacdara/images/logo_defau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302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0975"/>
            <a:ext cx="6672263" cy="1087438"/>
          </a:xfrm>
        </p:spPr>
        <p:txBody>
          <a:bodyPr/>
          <a:lstStyle/>
          <a:p>
            <a:pPr eaLnBrk="1" hangingPunct="1"/>
            <a:r>
              <a:rPr lang="en-GB" b="1" dirty="0" smtClean="0"/>
              <a:t>Choosing a Subject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87675" y="1557338"/>
            <a:ext cx="3097213" cy="50720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/>
              <a:t>A </a:t>
            </a:r>
            <a:r>
              <a:rPr lang="en-GB" i="1" dirty="0" smtClean="0"/>
              <a:t>wise choice</a:t>
            </a:r>
            <a:r>
              <a:rPr lang="en-GB" dirty="0" smtClean="0"/>
              <a:t> of subjects requires: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RESEARCH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DISCUSSION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REFLECTION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3200" b="1" dirty="0" smtClean="0">
                <a:solidFill>
                  <a:srgbClr val="00CC00"/>
                </a:solidFill>
              </a:rPr>
              <a:t>DECISION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72000" y="33575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572000" y="4292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572000" y="530066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23850" y="2708275"/>
            <a:ext cx="2808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</a:rPr>
              <a:t>Subject Teachers, Guidance Classes, TY Programme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84888" y="2708275"/>
            <a:ext cx="2808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</a:rPr>
              <a:t>L.C. Books, Publications, Other Students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23850" y="3789363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</a:rPr>
              <a:t>Guidance Counsellors, Current Teachers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084888" y="37893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</a:rPr>
              <a:t>Family, Friends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23850" y="4724400"/>
            <a:ext cx="28082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</a:rPr>
              <a:t>Consider all the information, views and opinions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084888" y="4724400"/>
            <a:ext cx="2808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</a:rPr>
              <a:t>Then, ultimately each student must make up their own mind.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  <p:bldP spid="19461" grpId="0" animBg="1"/>
      <p:bldP spid="19463" grpId="0" animBg="1"/>
      <p:bldP spid="19464" grpId="0" animBg="1"/>
      <p:bldP spid="82946" grpId="0"/>
      <p:bldP spid="82947" grpId="0"/>
      <p:bldP spid="82948" grpId="0"/>
      <p:bldP spid="82949" grpId="0"/>
      <p:bldP spid="82950" grpId="0"/>
      <p:bldP spid="829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Useful Websites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173163" y="1700213"/>
            <a:ext cx="7772400" cy="4700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</a:pPr>
            <a:r>
              <a:rPr lang="en-GB" sz="2800" dirty="0">
                <a:solidFill>
                  <a:schemeClr val="folHlink"/>
                </a:solidFill>
                <a:latin typeface="Times New Roman" pitchFamily="18" charset="0"/>
              </a:rPr>
              <a:t>Internet</a:t>
            </a: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Qualifax – </a:t>
            </a:r>
            <a:r>
              <a:rPr lang="en-GB" sz="2400" dirty="0">
                <a:latin typeface="Times New Roman" pitchFamily="18" charset="0"/>
                <a:hlinkClick r:id="rId3"/>
              </a:rPr>
              <a:t>www.qualifax.ie</a:t>
            </a:r>
            <a:r>
              <a:rPr lang="en-GB" sz="2400" dirty="0">
                <a:latin typeface="Times New Roman" pitchFamily="18" charset="0"/>
              </a:rPr>
              <a:t> Irish courses database</a:t>
            </a: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CAO – </a:t>
            </a:r>
            <a:r>
              <a:rPr lang="en-GB" sz="2400" dirty="0">
                <a:latin typeface="Times New Roman" pitchFamily="18" charset="0"/>
                <a:hlinkClick r:id="rId4"/>
              </a:rPr>
              <a:t>www.cao.ie </a:t>
            </a:r>
            <a:r>
              <a:rPr lang="en-GB" sz="2400" dirty="0">
                <a:latin typeface="Times New Roman" pitchFamily="18" charset="0"/>
              </a:rPr>
              <a:t> Contains links to course websites</a:t>
            </a: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 smtClean="0">
                <a:latin typeface="Times New Roman" pitchFamily="18" charset="0"/>
              </a:rPr>
              <a:t>Careersportal.ie- </a:t>
            </a:r>
            <a:r>
              <a:rPr lang="en-IE" sz="2400" dirty="0" smtClean="0">
                <a:solidFill>
                  <a:srgbClr val="FF0000"/>
                </a:solidFill>
                <a:latin typeface="Times New Roman" pitchFamily="18" charset="0"/>
              </a:rPr>
              <a:t>www.careersportal.ie</a:t>
            </a:r>
            <a:endParaRPr lang="en-GB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Times New Roman" pitchFamily="18" charset="0"/>
              </a:rPr>
              <a:t>College </a:t>
            </a:r>
            <a:r>
              <a:rPr lang="en-GB" sz="2400" dirty="0" smtClean="0">
                <a:latin typeface="Times New Roman" pitchFamily="18" charset="0"/>
              </a:rPr>
              <a:t>websites         </a:t>
            </a:r>
            <a:endParaRPr lang="en-GB" sz="2400" dirty="0"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hlinkClick r:id="rId5"/>
              </a:rPr>
              <a:t>www.tcd.ie</a:t>
            </a:r>
            <a:endParaRPr lang="en-IE" sz="2400" dirty="0"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IE" sz="2400" dirty="0">
                <a:latin typeface="Times New Roman" pitchFamily="18" charset="0"/>
                <a:hlinkClick r:id="rId6"/>
              </a:rPr>
              <a:t>www.ucd.ie</a:t>
            </a:r>
            <a:endParaRPr lang="en-IE" sz="2400" dirty="0"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IE" sz="2400" u="sng" dirty="0" smtClean="0">
                <a:latin typeface="Times New Roman" pitchFamily="18" charset="0"/>
                <a:hlinkClick r:id="rId7"/>
              </a:rPr>
              <a:t>www.dit.ie</a:t>
            </a:r>
            <a:endParaRPr lang="en-IE" sz="2400" u="sng" dirty="0" smtClean="0"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IE" sz="2400" u="sng" dirty="0" smtClean="0">
                <a:latin typeface="Times New Roman" pitchFamily="18" charset="0"/>
                <a:hlinkClick r:id="rId8"/>
              </a:rPr>
              <a:t>www.ncca.ie</a:t>
            </a:r>
            <a:endParaRPr lang="en-IE" sz="2400" u="sng" dirty="0" smtClean="0"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IE" sz="2400" u="sng" dirty="0" smtClean="0"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</a:pPr>
            <a:endParaRPr lang="en-IE" sz="2400" u="sng" dirty="0">
              <a:latin typeface="Times New Roman" pitchFamily="18" charset="0"/>
            </a:endParaRPr>
          </a:p>
          <a:p>
            <a:pPr marL="342900" indent="-342900" algn="l" defTabSz="914400">
              <a:lnSpc>
                <a:spcPct val="80000"/>
              </a:lnSpc>
              <a:spcBef>
                <a:spcPct val="20000"/>
              </a:spcBef>
            </a:pPr>
            <a:endParaRPr lang="en-GB" sz="2400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1" descr="http://www.stmacdaras.ie/wp-content/themes/stmacdara/images/logo_defaul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1" descr="http://www.stmacdaras.ie/wp-content/themes/stmacdara/images/logo_defaul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475" y="134938"/>
            <a:ext cx="6754813" cy="1206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/>
              <a:t>Leaving Certificate Programme</a:t>
            </a:r>
            <a:endParaRPr lang="en-GB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81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Leaving Certificate is a 2 year programme.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 7 subjects are taken for the Leaving Certificate.</a:t>
            </a:r>
          </a:p>
          <a:p>
            <a:pPr marL="457200" indent="-457200">
              <a:lnSpc>
                <a:spcPct val="90000"/>
              </a:lnSpc>
            </a:pPr>
            <a:r>
              <a:rPr lang="en-GB" sz="2400" dirty="0" smtClean="0"/>
              <a:t>Subject Levels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Higher and Ordinary level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all subjects.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Foundation level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/>
              <a:t>Mathematics &amp; Irish.</a:t>
            </a:r>
          </a:p>
          <a:p>
            <a:pPr marL="457200" indent="-457200">
              <a:lnSpc>
                <a:spcPct val="90000"/>
              </a:lnSpc>
            </a:pPr>
            <a:r>
              <a:rPr lang="en-GB" sz="2400" dirty="0" smtClean="0"/>
              <a:t>LC subject selection</a:t>
            </a:r>
          </a:p>
          <a:p>
            <a:pPr lvl="1">
              <a:lnSpc>
                <a:spcPct val="90000"/>
              </a:lnSpc>
            </a:pPr>
            <a:r>
              <a:rPr lang="en-GB" sz="2000" b="1" dirty="0" smtClean="0"/>
              <a:t>Core subjects:</a:t>
            </a:r>
            <a:r>
              <a:rPr lang="en-GB" sz="2000" dirty="0" smtClean="0"/>
              <a:t> English, Mathematics &amp; Irish*</a:t>
            </a:r>
          </a:p>
          <a:p>
            <a:pPr lvl="1">
              <a:lnSpc>
                <a:spcPct val="90000"/>
              </a:lnSpc>
            </a:pPr>
            <a:r>
              <a:rPr lang="en-GB" sz="2000" b="1" dirty="0" smtClean="0"/>
              <a:t>Optional subjects:</a:t>
            </a:r>
            <a:r>
              <a:rPr lang="en-GB" sz="2000" dirty="0" smtClean="0"/>
              <a:t> </a:t>
            </a:r>
            <a:r>
              <a:rPr lang="en-GB" sz="2000" b="1" dirty="0" smtClean="0"/>
              <a:t>4</a:t>
            </a:r>
            <a:r>
              <a:rPr lang="en-GB" sz="2000" dirty="0" smtClean="0"/>
              <a:t> other subjects 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171575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Optional Subjects-Choose Four</a:t>
            </a:r>
            <a:endParaRPr lang="en-US" sz="28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49325" y="1628775"/>
            <a:ext cx="3694113" cy="4895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000" b="1" dirty="0" smtClean="0"/>
              <a:t>BUSINESS</a:t>
            </a:r>
            <a:r>
              <a:rPr lang="en-GB" sz="20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Business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Accountancy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Economics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000" b="1" dirty="0" smtClean="0"/>
              <a:t>SCIENCE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Biology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Physics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Chemistry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000" b="1" dirty="0" smtClean="0"/>
              <a:t>LANGUAGES</a:t>
            </a:r>
            <a:r>
              <a:rPr lang="en-GB" sz="2000" dirty="0" smtClean="0"/>
              <a:t>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French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German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Italian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Spanish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9338" y="1628775"/>
            <a:ext cx="3751262" cy="36724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000" b="1" dirty="0" smtClean="0"/>
              <a:t>APPLIED SCIENCES</a:t>
            </a:r>
            <a:r>
              <a:rPr lang="en-GB" sz="20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Home Economics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Construction Studies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Design and Communication Graphics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Engineering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000" b="1" dirty="0" smtClean="0"/>
              <a:t>SOCIAL STUDIES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History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Geography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Music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Art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000" dirty="0" smtClean="0"/>
              <a:t>Physical Education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2714625" y="5500688"/>
            <a:ext cx="61023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IE" b="1" dirty="0">
                <a:solidFill>
                  <a:srgbClr val="FF0000"/>
                </a:solidFill>
              </a:rPr>
              <a:t>Information about LC subjects can be found on the </a:t>
            </a:r>
            <a:r>
              <a:rPr lang="en-IE" b="1" dirty="0" smtClean="0">
                <a:solidFill>
                  <a:srgbClr val="FF0000"/>
                </a:solidFill>
              </a:rPr>
              <a:t>NCCA </a:t>
            </a:r>
            <a:r>
              <a:rPr lang="en-IE" b="1" dirty="0">
                <a:solidFill>
                  <a:srgbClr val="FF0000"/>
                </a:solidFill>
              </a:rPr>
              <a:t>website:  </a:t>
            </a:r>
            <a:r>
              <a:rPr lang="en-IE" b="1" dirty="0">
                <a:solidFill>
                  <a:srgbClr val="FF0000"/>
                </a:solidFill>
                <a:hlinkClick r:id="rId3"/>
              </a:rPr>
              <a:t>www.ncca.ie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171575"/>
          </a:xfrm>
        </p:spPr>
        <p:txBody>
          <a:bodyPr/>
          <a:lstStyle/>
          <a:p>
            <a:pPr eaLnBrk="1" hangingPunct="1"/>
            <a:r>
              <a:rPr lang="cy-GB" b="1" smtClean="0"/>
              <a:t>Sample Requirements</a:t>
            </a:r>
            <a:endParaRPr lang="en-US" b="1" dirty="0" smtClean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052737"/>
            <a:ext cx="4164013" cy="540045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y-GB" sz="2400" b="1" dirty="0" smtClean="0"/>
              <a:t>Irish</a:t>
            </a:r>
          </a:p>
          <a:p>
            <a:pPr eaLnBrk="1" hangingPunct="1">
              <a:lnSpc>
                <a:spcPct val="80000"/>
              </a:lnSpc>
            </a:pPr>
            <a:r>
              <a:rPr lang="cy-GB" sz="2200" smtClean="0"/>
              <a:t>Primary Teaching</a:t>
            </a:r>
            <a:endParaRPr lang="cy-GB" sz="22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cy-GB" sz="2200" dirty="0" smtClean="0"/>
              <a:t>			</a:t>
            </a:r>
            <a:r>
              <a:rPr lang="cy-GB" sz="2200" b="1" dirty="0" smtClean="0"/>
              <a:t>Maths</a:t>
            </a:r>
          </a:p>
          <a:p>
            <a:pPr eaLnBrk="1" hangingPunct="1">
              <a:lnSpc>
                <a:spcPct val="80000"/>
              </a:lnSpc>
            </a:pPr>
            <a:r>
              <a:rPr lang="cy-GB" sz="2200" dirty="0" smtClean="0"/>
              <a:t>Engineering </a:t>
            </a:r>
          </a:p>
          <a:p>
            <a:pPr eaLnBrk="1" hangingPunct="1">
              <a:lnSpc>
                <a:spcPct val="80000"/>
              </a:lnSpc>
            </a:pPr>
            <a:r>
              <a:rPr lang="cy-GB" sz="2200" dirty="0" smtClean="0"/>
              <a:t>Computer science</a:t>
            </a:r>
          </a:p>
          <a:p>
            <a:pPr eaLnBrk="1" hangingPunct="1">
              <a:lnSpc>
                <a:spcPct val="80000"/>
              </a:lnSpc>
            </a:pPr>
            <a:r>
              <a:rPr lang="cy-GB" sz="2200" dirty="0" smtClean="0"/>
              <a:t>Actuarial studies</a:t>
            </a:r>
          </a:p>
          <a:p>
            <a:pPr eaLnBrk="1" hangingPunct="1">
              <a:lnSpc>
                <a:spcPct val="80000"/>
              </a:lnSpc>
            </a:pPr>
            <a:r>
              <a:rPr lang="cy-GB" sz="2200" dirty="0" smtClean="0"/>
              <a:t>Physics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y-GB" sz="2200" dirty="0" smtClean="0"/>
              <a:t>		</a:t>
            </a:r>
            <a:r>
              <a:rPr lang="cy-GB" sz="2200" b="1" dirty="0" smtClean="0"/>
              <a:t> Science Subjects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Nursing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Engineering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Science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Computer science</a:t>
            </a:r>
            <a:endParaRPr lang="cy-GB" sz="2200" b="1" dirty="0" smtClean="0"/>
          </a:p>
          <a:p>
            <a:pPr>
              <a:lnSpc>
                <a:spcPct val="80000"/>
              </a:lnSpc>
            </a:pPr>
            <a:r>
              <a:rPr lang="cy-GB" sz="2200" dirty="0" smtClean="0"/>
              <a:t>Medicine </a:t>
            </a:r>
            <a:endParaRPr lang="cy-GB" sz="2200" b="1" dirty="0" smtClean="0"/>
          </a:p>
          <a:p>
            <a:pPr>
              <a:lnSpc>
                <a:spcPct val="80000"/>
              </a:lnSpc>
            </a:pPr>
            <a:r>
              <a:rPr lang="cy-GB" sz="2200" dirty="0" smtClean="0"/>
              <a:t>Dentistry 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Pharmacy 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Veterinary 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35550" y="1124744"/>
            <a:ext cx="4108450" cy="4752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y-GB" sz="2400" b="1" dirty="0" smtClean="0"/>
              <a:t>A Third Language</a:t>
            </a:r>
          </a:p>
          <a:p>
            <a:pPr eaLnBrk="1" hangingPunct="1">
              <a:lnSpc>
                <a:spcPct val="80000"/>
              </a:lnSpc>
            </a:pPr>
            <a:r>
              <a:rPr lang="cy-GB" sz="2200" dirty="0" smtClean="0"/>
              <a:t>Many courses require a third language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Required for some faculties at UCD, MU, NUIG,UCC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200" dirty="0" smtClean="0"/>
              <a:t>     eg. Law, Commerce, Arts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Generally required to study a Language at Third Level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Exceptions are Science, Engineering and Nursing do </a:t>
            </a:r>
            <a:r>
              <a:rPr lang="cy-GB" sz="2200" u="sng" dirty="0" smtClean="0"/>
              <a:t>not</a:t>
            </a:r>
            <a:r>
              <a:rPr lang="cy-GB" sz="2200" dirty="0" smtClean="0"/>
              <a:t> require a language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NCAD can select ART instead of a language</a:t>
            </a:r>
          </a:p>
          <a:p>
            <a:pPr>
              <a:lnSpc>
                <a:spcPct val="80000"/>
              </a:lnSpc>
            </a:pPr>
            <a:r>
              <a:rPr lang="cy-GB" sz="2200" dirty="0" smtClean="0"/>
              <a:t>A language is </a:t>
            </a:r>
            <a:r>
              <a:rPr lang="cy-GB" sz="2200" u="sng" dirty="0" smtClean="0"/>
              <a:t>not</a:t>
            </a:r>
            <a:r>
              <a:rPr lang="cy-GB" sz="2200" dirty="0" smtClean="0"/>
              <a:t> required for TCD, DCU, UL or any Institute of Technology  unless a language option within the course</a:t>
            </a:r>
            <a:endParaRPr lang="en-US" sz="22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6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6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6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6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6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6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6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6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6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6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34938"/>
            <a:ext cx="7559675" cy="1133475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Specific Course Requirements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497887" cy="51117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/>
              <a:t>Course Entry Requirements can be accessed:</a:t>
            </a:r>
          </a:p>
          <a:p>
            <a:pPr marL="982663" lvl="1" indent="-533400">
              <a:lnSpc>
                <a:spcPct val="90000"/>
              </a:lnSpc>
              <a:spcBef>
                <a:spcPct val="50000"/>
              </a:spcBef>
            </a:pPr>
            <a:r>
              <a:rPr lang="en-GB" sz="2000" dirty="0" smtClean="0"/>
              <a:t>College  prospectuses</a:t>
            </a:r>
          </a:p>
          <a:p>
            <a:pPr marL="982663" lvl="1" indent="-533400">
              <a:lnSpc>
                <a:spcPct val="90000"/>
              </a:lnSpc>
              <a:spcBef>
                <a:spcPct val="50000"/>
              </a:spcBef>
            </a:pPr>
            <a:r>
              <a:rPr lang="en-GB" sz="2000" dirty="0" smtClean="0"/>
              <a:t>College  websites</a:t>
            </a:r>
          </a:p>
          <a:p>
            <a:pPr marL="982663" lvl="1" indent="-533400">
              <a:lnSpc>
                <a:spcPct val="90000"/>
              </a:lnSpc>
              <a:spcBef>
                <a:spcPct val="50000"/>
              </a:spcBef>
            </a:pPr>
            <a:r>
              <a:rPr lang="en-GB" sz="2000" dirty="0" smtClean="0"/>
              <a:t>Directory of LC Entry Requirements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982663" lvl="1" indent="-533400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/>
              <a:t>Guidelines for Subject Choice booklet</a:t>
            </a:r>
          </a:p>
          <a:p>
            <a:pPr marL="982663" lvl="1" indent="-533400">
              <a:lnSpc>
                <a:spcPct val="90000"/>
              </a:lnSpc>
              <a:spcBef>
                <a:spcPct val="50000"/>
              </a:spcBef>
            </a:pPr>
            <a:r>
              <a:rPr lang="en-GB" sz="2400" dirty="0" smtClean="0"/>
              <a:t>Career’s websites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982663" lvl="1" indent="-533400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GB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312738"/>
            <a:ext cx="8159750" cy="1082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sz="2800" b="1" dirty="0" smtClean="0">
                <a:solidFill>
                  <a:srgbClr val="3333CC"/>
                </a:solidFill>
              </a:rPr>
              <a:t>CHECK MINIMUM SUBJECT REQUIREMENTS ONLINE…</a:t>
            </a:r>
            <a:endParaRPr lang="en-GB" sz="2800" b="1" dirty="0" smtClean="0">
              <a:solidFill>
                <a:srgbClr val="3333CC"/>
              </a:solidFill>
            </a:endParaRPr>
          </a:p>
        </p:txBody>
      </p:sp>
      <p:pic>
        <p:nvPicPr>
          <p:cNvPr id="5" name="Picture 4" descr="C:\Users\DiarmidFinnegan\Downloads\IMG_7596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171575"/>
          </a:xfrm>
        </p:spPr>
        <p:txBody>
          <a:bodyPr/>
          <a:lstStyle/>
          <a:p>
            <a:pPr eaLnBrk="1" hangingPunct="1"/>
            <a:r>
              <a:rPr lang="en-GB" b="1" dirty="0" smtClean="0"/>
              <a:t>General Advice</a:t>
            </a:r>
            <a:endParaRPr lang="en-US" b="1" dirty="0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49325" y="1628775"/>
            <a:ext cx="3754438" cy="48244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Aft>
                <a:spcPct val="30000"/>
              </a:spcAft>
              <a:buFont typeface="Wingdings" pitchFamily="2" charset="2"/>
              <a:buNone/>
            </a:pPr>
            <a:r>
              <a:rPr lang="en-GB" sz="2400" dirty="0" smtClean="0"/>
              <a:t>If a student is not really sure what he/she wants to do in the future:</a:t>
            </a:r>
          </a:p>
          <a:p>
            <a:pPr marL="0" indent="0" algn="ctr" eaLnBrk="1" hangingPunct="1">
              <a:lnSpc>
                <a:spcPct val="90000"/>
              </a:lnSpc>
              <a:spcAft>
                <a:spcPct val="30000"/>
              </a:spcAft>
              <a:buFont typeface="Wingdings" pitchFamily="2" charset="2"/>
              <a:buNone/>
            </a:pPr>
            <a:endParaRPr lang="en-GB" sz="2400" dirty="0" smtClean="0"/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GB" sz="2400" b="1" i="1" dirty="0" smtClean="0">
                <a:solidFill>
                  <a:srgbClr val="00CC00"/>
                </a:solidFill>
              </a:rPr>
              <a:t>Pick a broad range of subjects in order to keep options open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</a:pPr>
            <a:endParaRPr lang="en-GB" sz="2400" dirty="0" smtClean="0">
              <a:solidFill>
                <a:srgbClr val="00CC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GB" sz="2400" dirty="0" smtClean="0"/>
              <a:t>Many students will change their minds about their future a number of times in the next 2 years</a:t>
            </a:r>
            <a:endParaRPr lang="en-US" sz="2400" dirty="0" smtClean="0"/>
          </a:p>
        </p:txBody>
      </p:sp>
      <p:sp>
        <p:nvSpPr>
          <p:cNvPr id="2897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6163" y="1628775"/>
            <a:ext cx="3754437" cy="4467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dirty="0" smtClean="0"/>
              <a:t>E.g.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dirty="0" smtClean="0"/>
              <a:t>one </a:t>
            </a:r>
            <a:r>
              <a:rPr lang="en-GB" sz="2200" i="1" dirty="0" smtClean="0"/>
              <a:t>language</a:t>
            </a:r>
            <a:r>
              <a:rPr lang="en-GB" sz="2200" dirty="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dirty="0" smtClean="0"/>
              <a:t>one </a:t>
            </a:r>
            <a:r>
              <a:rPr lang="en-GB" sz="2200" i="1" dirty="0" smtClean="0"/>
              <a:t>science</a:t>
            </a:r>
            <a:r>
              <a:rPr lang="en-GB" sz="2200" dirty="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dirty="0" smtClean="0"/>
              <a:t>one </a:t>
            </a:r>
            <a:r>
              <a:rPr lang="en-GB" sz="2200" i="1" dirty="0" smtClean="0"/>
              <a:t>business</a:t>
            </a:r>
            <a:endParaRPr lang="en-GB" sz="2200" dirty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dirty="0" smtClean="0"/>
              <a:t>one </a:t>
            </a:r>
            <a:r>
              <a:rPr lang="en-GB" sz="2200" i="1" dirty="0" smtClean="0"/>
              <a:t>humanities / applied science</a:t>
            </a:r>
            <a:r>
              <a:rPr lang="en-GB" sz="22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dirty="0" smtClean="0"/>
              <a:t>This combination would allow access into a broad range of courses/careers.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9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9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9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Applying-to-Third-Level</Template>
  <TotalTime>9861</TotalTime>
  <Words>405</Words>
  <Application>Microsoft Office PowerPoint</Application>
  <PresentationFormat>On-screen Show (4:3)</PresentationFormat>
  <Paragraphs>135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Blue Diagonal</vt:lpstr>
      <vt:lpstr>St. Mac Dara’s Community College</vt:lpstr>
      <vt:lpstr>PowerPoint Presentation</vt:lpstr>
      <vt:lpstr>Leaving Certificate Programme</vt:lpstr>
      <vt:lpstr>Optional Subjects-Choose Four</vt:lpstr>
      <vt:lpstr>Sample Requirements</vt:lpstr>
      <vt:lpstr>Specific Course Requirements</vt:lpstr>
      <vt:lpstr>CHECK MINIMUM SUBJECT REQUIREMENTS ONLINE…</vt:lpstr>
      <vt:lpstr>PowerPoint Presentation</vt:lpstr>
      <vt:lpstr>General Advice</vt:lpstr>
      <vt:lpstr>Choosing a Subject</vt:lpstr>
      <vt:lpstr>PowerPoint Presentation</vt:lpstr>
      <vt:lpstr> Useful Websites</vt:lpstr>
      <vt:lpstr>PowerPoint Presentation</vt:lpstr>
    </vt:vector>
  </TitlesOfParts>
  <Company>Newbridge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Choice 2001</dc:title>
  <dc:creator>St. Mac Dara's Community College</dc:creator>
  <cp:lastModifiedBy>test test</cp:lastModifiedBy>
  <cp:revision>248</cp:revision>
  <cp:lastPrinted>2001-03-09T13:56:14Z</cp:lastPrinted>
  <dcterms:created xsi:type="dcterms:W3CDTF">2001-03-01T14:22:45Z</dcterms:created>
  <dcterms:modified xsi:type="dcterms:W3CDTF">2023-01-25T08:00:45Z</dcterms:modified>
</cp:coreProperties>
</file>