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5" r:id="rId7"/>
    <p:sldId id="262" r:id="rId8"/>
    <p:sldId id="263" r:id="rId9"/>
    <p:sldId id="264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1E7F4B-9C8C-4C36-9164-E90E288D4522}" v="1503" dt="2023-01-24T14:27:18.6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D2096C-43D8-4C4F-AA12-BAFB02A95F0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E4EAA02-34A2-497D-B2B2-5585E89192DC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Subject you like</a:t>
          </a:r>
          <a:endParaRPr lang="en-US" dirty="0"/>
        </a:p>
      </dgm:t>
    </dgm:pt>
    <dgm:pt modelId="{D9B80605-DAAA-4392-98F8-31D089B5D2DC}" type="parTrans" cxnId="{30251611-4539-438E-B213-7C2F50404B2F}">
      <dgm:prSet/>
      <dgm:spPr/>
    </dgm:pt>
    <dgm:pt modelId="{6188A129-C495-43AA-8C21-4495919F6BCE}" type="sibTrans" cxnId="{30251611-4539-438E-B213-7C2F50404B2F}">
      <dgm:prSet/>
      <dgm:spPr/>
    </dgm:pt>
    <dgm:pt modelId="{127A101C-BA93-400E-83D7-E28736971AD9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Subject you are best at</a:t>
          </a:r>
          <a:endParaRPr lang="en-US" dirty="0"/>
        </a:p>
      </dgm:t>
    </dgm:pt>
    <dgm:pt modelId="{C7F277EE-2F48-4B4D-B0B7-04033FD61BF1}" type="parTrans" cxnId="{E987A2E2-FFBB-41E3-910D-83C5D497166B}">
      <dgm:prSet/>
      <dgm:spPr/>
    </dgm:pt>
    <dgm:pt modelId="{659E59EF-3354-4507-901E-51FE328B11A2}" type="sibTrans" cxnId="{E987A2E2-FFBB-41E3-910D-83C5D497166B}">
      <dgm:prSet/>
      <dgm:spPr/>
    </dgm:pt>
    <dgm:pt modelId="{0306C7CD-33E1-4B8E-A730-09B3572B5FB6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Subject you will work harder at</a:t>
          </a:r>
          <a:endParaRPr lang="en-US" dirty="0"/>
        </a:p>
      </dgm:t>
    </dgm:pt>
    <dgm:pt modelId="{2C96BE46-75DB-48CE-9557-2A27A076DDFA}" type="parTrans" cxnId="{E20E256E-AF70-4792-A65C-A5D648259643}">
      <dgm:prSet/>
      <dgm:spPr/>
    </dgm:pt>
    <dgm:pt modelId="{FD0DB989-CE5A-4445-BFD4-8A5CBF631AC5}" type="sibTrans" cxnId="{E20E256E-AF70-4792-A65C-A5D648259643}">
      <dgm:prSet/>
      <dgm:spPr/>
    </dgm:pt>
    <dgm:pt modelId="{5CAB715E-3448-4C9C-84A8-BB0040681AD4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Get a better Grade in the LC</a:t>
          </a:r>
        </a:p>
      </dgm:t>
    </dgm:pt>
    <dgm:pt modelId="{B244793D-FD51-4EF3-9C35-D2343875F99F}" type="parTrans" cxnId="{10B3945C-5751-4CCA-955D-83F4C07B0E57}">
      <dgm:prSet/>
      <dgm:spPr/>
    </dgm:pt>
    <dgm:pt modelId="{01D18337-E12E-4A22-A736-24EED36DD20A}" type="sibTrans" cxnId="{10B3945C-5751-4CCA-955D-83F4C07B0E57}">
      <dgm:prSet/>
      <dgm:spPr/>
    </dgm:pt>
    <dgm:pt modelId="{F70D31CE-0953-47E7-BC21-2B180D10953D}" type="pres">
      <dgm:prSet presAssocID="{C6D2096C-43D8-4C4F-AA12-BAFB02A95F0C}" presName="CompostProcess" presStyleCnt="0">
        <dgm:presLayoutVars>
          <dgm:dir/>
          <dgm:resizeHandles val="exact"/>
        </dgm:presLayoutVars>
      </dgm:prSet>
      <dgm:spPr/>
    </dgm:pt>
    <dgm:pt modelId="{B04D4C04-4AC5-4ED7-B06F-03AE98CD667E}" type="pres">
      <dgm:prSet presAssocID="{C6D2096C-43D8-4C4F-AA12-BAFB02A95F0C}" presName="arrow" presStyleLbl="bgShp" presStyleIdx="0" presStyleCnt="1"/>
      <dgm:spPr/>
    </dgm:pt>
    <dgm:pt modelId="{407900C7-CFF9-4868-95DA-4430F1696C93}" type="pres">
      <dgm:prSet presAssocID="{C6D2096C-43D8-4C4F-AA12-BAFB02A95F0C}" presName="linearProcess" presStyleCnt="0"/>
      <dgm:spPr/>
    </dgm:pt>
    <dgm:pt modelId="{7E4EA69E-FC59-4842-AD6B-948F2832ED0A}" type="pres">
      <dgm:prSet presAssocID="{1E4EAA02-34A2-497D-B2B2-5585E89192D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5A82D-46F4-4E06-B51B-A5B4714C1BFB}" type="pres">
      <dgm:prSet presAssocID="{6188A129-C495-43AA-8C21-4495919F6BCE}" presName="sibTrans" presStyleCnt="0"/>
      <dgm:spPr/>
    </dgm:pt>
    <dgm:pt modelId="{BB244233-949F-4DFF-961D-81ACB48B8BA8}" type="pres">
      <dgm:prSet presAssocID="{127A101C-BA93-400E-83D7-E28736971AD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07046-3809-4F68-A165-07154BAD56BF}" type="pres">
      <dgm:prSet presAssocID="{659E59EF-3354-4507-901E-51FE328B11A2}" presName="sibTrans" presStyleCnt="0"/>
      <dgm:spPr/>
    </dgm:pt>
    <dgm:pt modelId="{9F1A6564-7E58-4C38-8381-892A847A6C06}" type="pres">
      <dgm:prSet presAssocID="{0306C7CD-33E1-4B8E-A730-09B3572B5FB6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D3E514-BFE7-42CE-8A5F-66C1AC6142AF}" type="pres">
      <dgm:prSet presAssocID="{FD0DB989-CE5A-4445-BFD4-8A5CBF631AC5}" presName="sibTrans" presStyleCnt="0"/>
      <dgm:spPr/>
    </dgm:pt>
    <dgm:pt modelId="{08577EA5-8DCB-4606-914C-4F678A6D6AF4}" type="pres">
      <dgm:prSet presAssocID="{5CAB715E-3448-4C9C-84A8-BB0040681AD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0E256E-AF70-4792-A65C-A5D648259643}" srcId="{C6D2096C-43D8-4C4F-AA12-BAFB02A95F0C}" destId="{0306C7CD-33E1-4B8E-A730-09B3572B5FB6}" srcOrd="2" destOrd="0" parTransId="{2C96BE46-75DB-48CE-9557-2A27A076DDFA}" sibTransId="{FD0DB989-CE5A-4445-BFD4-8A5CBF631AC5}"/>
    <dgm:cxn modelId="{C2E044C8-8950-4910-A1EE-EF9367B8176D}" type="presOf" srcId="{5CAB715E-3448-4C9C-84A8-BB0040681AD4}" destId="{08577EA5-8DCB-4606-914C-4F678A6D6AF4}" srcOrd="0" destOrd="0" presId="urn:microsoft.com/office/officeart/2005/8/layout/hProcess9"/>
    <dgm:cxn modelId="{B3A87FB2-1BF0-425A-AF2A-9F4E25F28811}" type="presOf" srcId="{127A101C-BA93-400E-83D7-E28736971AD9}" destId="{BB244233-949F-4DFF-961D-81ACB48B8BA8}" srcOrd="0" destOrd="0" presId="urn:microsoft.com/office/officeart/2005/8/layout/hProcess9"/>
    <dgm:cxn modelId="{A75C604D-97E4-4D3A-AB48-62B2348ED218}" type="presOf" srcId="{0306C7CD-33E1-4B8E-A730-09B3572B5FB6}" destId="{9F1A6564-7E58-4C38-8381-892A847A6C06}" srcOrd="0" destOrd="0" presId="urn:microsoft.com/office/officeart/2005/8/layout/hProcess9"/>
    <dgm:cxn modelId="{9AB17492-5E9B-49B9-AC41-4723605FB703}" type="presOf" srcId="{C6D2096C-43D8-4C4F-AA12-BAFB02A95F0C}" destId="{F70D31CE-0953-47E7-BC21-2B180D10953D}" srcOrd="0" destOrd="0" presId="urn:microsoft.com/office/officeart/2005/8/layout/hProcess9"/>
    <dgm:cxn modelId="{30251611-4539-438E-B213-7C2F50404B2F}" srcId="{C6D2096C-43D8-4C4F-AA12-BAFB02A95F0C}" destId="{1E4EAA02-34A2-497D-B2B2-5585E89192DC}" srcOrd="0" destOrd="0" parTransId="{D9B80605-DAAA-4392-98F8-31D089B5D2DC}" sibTransId="{6188A129-C495-43AA-8C21-4495919F6BCE}"/>
    <dgm:cxn modelId="{10B3945C-5751-4CCA-955D-83F4C07B0E57}" srcId="{C6D2096C-43D8-4C4F-AA12-BAFB02A95F0C}" destId="{5CAB715E-3448-4C9C-84A8-BB0040681AD4}" srcOrd="3" destOrd="0" parTransId="{B244793D-FD51-4EF3-9C35-D2343875F99F}" sibTransId="{01D18337-E12E-4A22-A736-24EED36DD20A}"/>
    <dgm:cxn modelId="{E987A2E2-FFBB-41E3-910D-83C5D497166B}" srcId="{C6D2096C-43D8-4C4F-AA12-BAFB02A95F0C}" destId="{127A101C-BA93-400E-83D7-E28736971AD9}" srcOrd="1" destOrd="0" parTransId="{C7F277EE-2F48-4B4D-B0B7-04033FD61BF1}" sibTransId="{659E59EF-3354-4507-901E-51FE328B11A2}"/>
    <dgm:cxn modelId="{45E52284-C00D-4618-9B8E-E072F6ED21DB}" type="presOf" srcId="{1E4EAA02-34A2-497D-B2B2-5585E89192DC}" destId="{7E4EA69E-FC59-4842-AD6B-948F2832ED0A}" srcOrd="0" destOrd="0" presId="urn:microsoft.com/office/officeart/2005/8/layout/hProcess9"/>
    <dgm:cxn modelId="{DFCF0345-8B0D-47FE-9194-ECD8044EA69C}" type="presParOf" srcId="{F70D31CE-0953-47E7-BC21-2B180D10953D}" destId="{B04D4C04-4AC5-4ED7-B06F-03AE98CD667E}" srcOrd="0" destOrd="0" presId="urn:microsoft.com/office/officeart/2005/8/layout/hProcess9"/>
    <dgm:cxn modelId="{747C5A14-B396-4C7E-97E2-CEB181756ACE}" type="presParOf" srcId="{F70D31CE-0953-47E7-BC21-2B180D10953D}" destId="{407900C7-CFF9-4868-95DA-4430F1696C93}" srcOrd="1" destOrd="0" presId="urn:microsoft.com/office/officeart/2005/8/layout/hProcess9"/>
    <dgm:cxn modelId="{7474DFC5-BA1F-4041-BBFC-308436E2738D}" type="presParOf" srcId="{407900C7-CFF9-4868-95DA-4430F1696C93}" destId="{7E4EA69E-FC59-4842-AD6B-948F2832ED0A}" srcOrd="0" destOrd="0" presId="urn:microsoft.com/office/officeart/2005/8/layout/hProcess9"/>
    <dgm:cxn modelId="{9E0D19E2-FA66-4798-BBA8-70ADE64FBB72}" type="presParOf" srcId="{407900C7-CFF9-4868-95DA-4430F1696C93}" destId="{5495A82D-46F4-4E06-B51B-A5B4714C1BFB}" srcOrd="1" destOrd="0" presId="urn:microsoft.com/office/officeart/2005/8/layout/hProcess9"/>
    <dgm:cxn modelId="{2400F4FF-D4AB-4B5B-B47C-529876472498}" type="presParOf" srcId="{407900C7-CFF9-4868-95DA-4430F1696C93}" destId="{BB244233-949F-4DFF-961D-81ACB48B8BA8}" srcOrd="2" destOrd="0" presId="urn:microsoft.com/office/officeart/2005/8/layout/hProcess9"/>
    <dgm:cxn modelId="{2068DDBE-73AA-4F93-A6E7-226E3BAB254A}" type="presParOf" srcId="{407900C7-CFF9-4868-95DA-4430F1696C93}" destId="{0A707046-3809-4F68-A165-07154BAD56BF}" srcOrd="3" destOrd="0" presId="urn:microsoft.com/office/officeart/2005/8/layout/hProcess9"/>
    <dgm:cxn modelId="{391F7B1F-67B4-466B-A47A-741F07A3A1C3}" type="presParOf" srcId="{407900C7-CFF9-4868-95DA-4430F1696C93}" destId="{9F1A6564-7E58-4C38-8381-892A847A6C06}" srcOrd="4" destOrd="0" presId="urn:microsoft.com/office/officeart/2005/8/layout/hProcess9"/>
    <dgm:cxn modelId="{1DF034FB-B959-479E-ACA7-6358608FCE77}" type="presParOf" srcId="{407900C7-CFF9-4868-95DA-4430F1696C93}" destId="{3DD3E514-BFE7-42CE-8A5F-66C1AC6142AF}" srcOrd="5" destOrd="0" presId="urn:microsoft.com/office/officeart/2005/8/layout/hProcess9"/>
    <dgm:cxn modelId="{599DBBA5-D94A-4B43-A46E-68FD77623D5F}" type="presParOf" srcId="{407900C7-CFF9-4868-95DA-4430F1696C93}" destId="{08577EA5-8DCB-4606-914C-4F678A6D6AF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71E5C6-3A6E-4973-8CFF-3966BF1B3B0D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ADA24B8-7D1F-4636-90E1-0516031E1253}">
      <dgm:prSet/>
      <dgm:spPr/>
      <dgm:t>
        <a:bodyPr/>
        <a:lstStyle/>
        <a:p>
          <a:r>
            <a:rPr lang="en-US" dirty="0"/>
            <a:t>Primary School Teaching = Min H4 in Irish</a:t>
          </a:r>
        </a:p>
      </dgm:t>
    </dgm:pt>
    <dgm:pt modelId="{6D753499-1059-4BD4-8629-9C2D4A0EF219}" type="parTrans" cxnId="{77121888-5F73-44E9-AACB-1FBDD337DF28}">
      <dgm:prSet/>
      <dgm:spPr/>
      <dgm:t>
        <a:bodyPr/>
        <a:lstStyle/>
        <a:p>
          <a:endParaRPr lang="en-US"/>
        </a:p>
      </dgm:t>
    </dgm:pt>
    <dgm:pt modelId="{F1FD889F-66CC-4C93-BA17-CC082F2E6252}" type="sibTrans" cxnId="{77121888-5F73-44E9-AACB-1FBDD337DF28}">
      <dgm:prSet/>
      <dgm:spPr/>
      <dgm:t>
        <a:bodyPr/>
        <a:lstStyle/>
        <a:p>
          <a:endParaRPr lang="en-US"/>
        </a:p>
      </dgm:t>
    </dgm:pt>
    <dgm:pt modelId="{3CC48FF6-B85E-4A10-BA67-D80B2247C7C9}">
      <dgm:prSet/>
      <dgm:spPr/>
      <dgm:t>
        <a:bodyPr/>
        <a:lstStyle/>
        <a:p>
          <a:pPr rtl="0"/>
          <a:r>
            <a:rPr lang="en-US" dirty="0"/>
            <a:t>Engineering/Science/ Data/ Computer/ Healthcare/Finance = </a:t>
          </a:r>
          <a:r>
            <a:rPr lang="en-US" dirty="0">
              <a:latin typeface="Calibri Light" panose="020F0302020204030204"/>
            </a:rPr>
            <a:t>Min H4</a:t>
          </a:r>
          <a:r>
            <a:rPr lang="en-US" dirty="0"/>
            <a:t> in </a:t>
          </a:r>
          <a:r>
            <a:rPr lang="en-US" dirty="0" err="1"/>
            <a:t>Maths</a:t>
          </a:r>
          <a:endParaRPr lang="en-US" dirty="0"/>
        </a:p>
      </dgm:t>
    </dgm:pt>
    <dgm:pt modelId="{B4E68252-4EAC-4ED8-A541-C83535BA0BB3}" type="parTrans" cxnId="{FE4385AC-7FDA-4CE0-B21F-8AB457315F2C}">
      <dgm:prSet/>
      <dgm:spPr/>
      <dgm:t>
        <a:bodyPr/>
        <a:lstStyle/>
        <a:p>
          <a:endParaRPr lang="en-US"/>
        </a:p>
      </dgm:t>
    </dgm:pt>
    <dgm:pt modelId="{998B862A-34E3-458F-AA37-7CF94EE98738}" type="sibTrans" cxnId="{FE4385AC-7FDA-4CE0-B21F-8AB457315F2C}">
      <dgm:prSet/>
      <dgm:spPr/>
      <dgm:t>
        <a:bodyPr/>
        <a:lstStyle/>
        <a:p>
          <a:endParaRPr lang="en-US"/>
        </a:p>
      </dgm:t>
    </dgm:pt>
    <dgm:pt modelId="{4DE2B54A-DBF8-417D-A715-DD5FD813C1B3}" type="pres">
      <dgm:prSet presAssocID="{B371E5C6-3A6E-4973-8CFF-3966BF1B3B0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D32A778-3171-47DF-8042-32B656782308}" type="pres">
      <dgm:prSet presAssocID="{8ADA24B8-7D1F-4636-90E1-0516031E1253}" presName="hierRoot1" presStyleCnt="0"/>
      <dgm:spPr/>
    </dgm:pt>
    <dgm:pt modelId="{078BBA43-FDE5-46B6-8C23-F90C385425F5}" type="pres">
      <dgm:prSet presAssocID="{8ADA24B8-7D1F-4636-90E1-0516031E1253}" presName="composite" presStyleCnt="0"/>
      <dgm:spPr/>
    </dgm:pt>
    <dgm:pt modelId="{CA1A39EF-7BF1-409C-9A66-3F783FF90148}" type="pres">
      <dgm:prSet presAssocID="{8ADA24B8-7D1F-4636-90E1-0516031E1253}" presName="background" presStyleLbl="node0" presStyleIdx="0" presStyleCnt="2"/>
      <dgm:spPr/>
    </dgm:pt>
    <dgm:pt modelId="{D8827276-DB84-471B-A045-8B23AFAAC0C9}" type="pres">
      <dgm:prSet presAssocID="{8ADA24B8-7D1F-4636-90E1-0516031E1253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4EEEDB-0DFC-4C72-A45E-4E34FF21E98A}" type="pres">
      <dgm:prSet presAssocID="{8ADA24B8-7D1F-4636-90E1-0516031E1253}" presName="hierChild2" presStyleCnt="0"/>
      <dgm:spPr/>
    </dgm:pt>
    <dgm:pt modelId="{DBE53951-58F9-451C-9BF4-D4BF9EA910BB}" type="pres">
      <dgm:prSet presAssocID="{3CC48FF6-B85E-4A10-BA67-D80B2247C7C9}" presName="hierRoot1" presStyleCnt="0"/>
      <dgm:spPr/>
    </dgm:pt>
    <dgm:pt modelId="{096E04EE-C145-4248-943C-525E9EEA2F37}" type="pres">
      <dgm:prSet presAssocID="{3CC48FF6-B85E-4A10-BA67-D80B2247C7C9}" presName="composite" presStyleCnt="0"/>
      <dgm:spPr/>
    </dgm:pt>
    <dgm:pt modelId="{25DC06AF-3738-4BE1-AF7A-122357E57185}" type="pres">
      <dgm:prSet presAssocID="{3CC48FF6-B85E-4A10-BA67-D80B2247C7C9}" presName="background" presStyleLbl="node0" presStyleIdx="1" presStyleCnt="2"/>
      <dgm:spPr/>
    </dgm:pt>
    <dgm:pt modelId="{0C83F96E-48F0-4C8D-9D46-7E772E164F05}" type="pres">
      <dgm:prSet presAssocID="{3CC48FF6-B85E-4A10-BA67-D80B2247C7C9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AD10F5-5E68-4E56-9866-7EDFA47BC326}" type="pres">
      <dgm:prSet presAssocID="{3CC48FF6-B85E-4A10-BA67-D80B2247C7C9}" presName="hierChild2" presStyleCnt="0"/>
      <dgm:spPr/>
    </dgm:pt>
  </dgm:ptLst>
  <dgm:cxnLst>
    <dgm:cxn modelId="{3E038FF1-E480-44F7-9C6F-8F2711827538}" type="presOf" srcId="{B371E5C6-3A6E-4973-8CFF-3966BF1B3B0D}" destId="{4DE2B54A-DBF8-417D-A715-DD5FD813C1B3}" srcOrd="0" destOrd="0" presId="urn:microsoft.com/office/officeart/2005/8/layout/hierarchy1"/>
    <dgm:cxn modelId="{77121888-5F73-44E9-AACB-1FBDD337DF28}" srcId="{B371E5C6-3A6E-4973-8CFF-3966BF1B3B0D}" destId="{8ADA24B8-7D1F-4636-90E1-0516031E1253}" srcOrd="0" destOrd="0" parTransId="{6D753499-1059-4BD4-8629-9C2D4A0EF219}" sibTransId="{F1FD889F-66CC-4C93-BA17-CC082F2E6252}"/>
    <dgm:cxn modelId="{DCDA46C2-0195-48A4-A11C-08465AF6852E}" type="presOf" srcId="{8ADA24B8-7D1F-4636-90E1-0516031E1253}" destId="{D8827276-DB84-471B-A045-8B23AFAAC0C9}" srcOrd="0" destOrd="0" presId="urn:microsoft.com/office/officeart/2005/8/layout/hierarchy1"/>
    <dgm:cxn modelId="{83F17C34-9B1C-4286-A17D-B4E242C2EFA9}" type="presOf" srcId="{3CC48FF6-B85E-4A10-BA67-D80B2247C7C9}" destId="{0C83F96E-48F0-4C8D-9D46-7E772E164F05}" srcOrd="0" destOrd="0" presId="urn:microsoft.com/office/officeart/2005/8/layout/hierarchy1"/>
    <dgm:cxn modelId="{FE4385AC-7FDA-4CE0-B21F-8AB457315F2C}" srcId="{B371E5C6-3A6E-4973-8CFF-3966BF1B3B0D}" destId="{3CC48FF6-B85E-4A10-BA67-D80B2247C7C9}" srcOrd="1" destOrd="0" parTransId="{B4E68252-4EAC-4ED8-A541-C83535BA0BB3}" sibTransId="{998B862A-34E3-458F-AA37-7CF94EE98738}"/>
    <dgm:cxn modelId="{F6E01281-36CA-4529-A41B-B2BB5FB298C6}" type="presParOf" srcId="{4DE2B54A-DBF8-417D-A715-DD5FD813C1B3}" destId="{CD32A778-3171-47DF-8042-32B656782308}" srcOrd="0" destOrd="0" presId="urn:microsoft.com/office/officeart/2005/8/layout/hierarchy1"/>
    <dgm:cxn modelId="{8525F0C3-31EC-466B-9EBB-0EC438CB58A6}" type="presParOf" srcId="{CD32A778-3171-47DF-8042-32B656782308}" destId="{078BBA43-FDE5-46B6-8C23-F90C385425F5}" srcOrd="0" destOrd="0" presId="urn:microsoft.com/office/officeart/2005/8/layout/hierarchy1"/>
    <dgm:cxn modelId="{90542957-3BBB-449F-ACC0-EA55A8CE2047}" type="presParOf" srcId="{078BBA43-FDE5-46B6-8C23-F90C385425F5}" destId="{CA1A39EF-7BF1-409C-9A66-3F783FF90148}" srcOrd="0" destOrd="0" presId="urn:microsoft.com/office/officeart/2005/8/layout/hierarchy1"/>
    <dgm:cxn modelId="{E1D62A43-841D-4D38-AA27-699FA494BF0B}" type="presParOf" srcId="{078BBA43-FDE5-46B6-8C23-F90C385425F5}" destId="{D8827276-DB84-471B-A045-8B23AFAAC0C9}" srcOrd="1" destOrd="0" presId="urn:microsoft.com/office/officeart/2005/8/layout/hierarchy1"/>
    <dgm:cxn modelId="{D53A40A6-26EC-4E64-B1A4-196FDD55B950}" type="presParOf" srcId="{CD32A778-3171-47DF-8042-32B656782308}" destId="{434EEEDB-0DFC-4C72-A45E-4E34FF21E98A}" srcOrd="1" destOrd="0" presId="urn:microsoft.com/office/officeart/2005/8/layout/hierarchy1"/>
    <dgm:cxn modelId="{31A65952-496E-402E-A689-B8C2EF8B0A3C}" type="presParOf" srcId="{4DE2B54A-DBF8-417D-A715-DD5FD813C1B3}" destId="{DBE53951-58F9-451C-9BF4-D4BF9EA910BB}" srcOrd="1" destOrd="0" presId="urn:microsoft.com/office/officeart/2005/8/layout/hierarchy1"/>
    <dgm:cxn modelId="{58DB0A2B-CCCF-47F2-B0AE-268B6F2DC474}" type="presParOf" srcId="{DBE53951-58F9-451C-9BF4-D4BF9EA910BB}" destId="{096E04EE-C145-4248-943C-525E9EEA2F37}" srcOrd="0" destOrd="0" presId="urn:microsoft.com/office/officeart/2005/8/layout/hierarchy1"/>
    <dgm:cxn modelId="{A5ED6D92-07E8-4879-B872-41A2D1F34F63}" type="presParOf" srcId="{096E04EE-C145-4248-943C-525E9EEA2F37}" destId="{25DC06AF-3738-4BE1-AF7A-122357E57185}" srcOrd="0" destOrd="0" presId="urn:microsoft.com/office/officeart/2005/8/layout/hierarchy1"/>
    <dgm:cxn modelId="{D7D46C5A-BDA5-4D06-A0AE-B3B06DACE178}" type="presParOf" srcId="{096E04EE-C145-4248-943C-525E9EEA2F37}" destId="{0C83F96E-48F0-4C8D-9D46-7E772E164F05}" srcOrd="1" destOrd="0" presId="urn:microsoft.com/office/officeart/2005/8/layout/hierarchy1"/>
    <dgm:cxn modelId="{A5D05DA9-B8DC-4849-8D32-C9EB633057E4}" type="presParOf" srcId="{DBE53951-58F9-451C-9BF4-D4BF9EA910BB}" destId="{C3AD10F5-5E68-4E56-9866-7EDFA47BC32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D4C04-4AC5-4ED7-B06F-03AE98CD667E}">
      <dsp:nvSpPr>
        <dsp:cNvPr id="0" name=""/>
        <dsp:cNvSpPr/>
      </dsp:nvSpPr>
      <dsp:spPr>
        <a:xfrm>
          <a:off x="720944" y="0"/>
          <a:ext cx="8170705" cy="495748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4EA69E-FC59-4842-AD6B-948F2832ED0A}">
      <dsp:nvSpPr>
        <dsp:cNvPr id="0" name=""/>
        <dsp:cNvSpPr/>
      </dsp:nvSpPr>
      <dsp:spPr>
        <a:xfrm>
          <a:off x="4810" y="1487244"/>
          <a:ext cx="2313969" cy="19829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>
              <a:latin typeface="Calibri Light" panose="020F0302020204030204"/>
            </a:rPr>
            <a:t>Subject you like</a:t>
          </a:r>
          <a:endParaRPr lang="en-US" sz="3000" kern="1200" dirty="0"/>
        </a:p>
      </dsp:txBody>
      <dsp:txXfrm>
        <a:off x="101612" y="1584046"/>
        <a:ext cx="2120365" cy="1789388"/>
      </dsp:txXfrm>
    </dsp:sp>
    <dsp:sp modelId="{BB244233-949F-4DFF-961D-81ACB48B8BA8}">
      <dsp:nvSpPr>
        <dsp:cNvPr id="0" name=""/>
        <dsp:cNvSpPr/>
      </dsp:nvSpPr>
      <dsp:spPr>
        <a:xfrm>
          <a:off x="2434478" y="1487244"/>
          <a:ext cx="2313969" cy="19829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>
              <a:latin typeface="Calibri Light" panose="020F0302020204030204"/>
            </a:rPr>
            <a:t>Subject you are best at</a:t>
          </a:r>
          <a:endParaRPr lang="en-US" sz="3000" kern="1200" dirty="0"/>
        </a:p>
      </dsp:txBody>
      <dsp:txXfrm>
        <a:off x="2531280" y="1584046"/>
        <a:ext cx="2120365" cy="1789388"/>
      </dsp:txXfrm>
    </dsp:sp>
    <dsp:sp modelId="{9F1A6564-7E58-4C38-8381-892A847A6C06}">
      <dsp:nvSpPr>
        <dsp:cNvPr id="0" name=""/>
        <dsp:cNvSpPr/>
      </dsp:nvSpPr>
      <dsp:spPr>
        <a:xfrm>
          <a:off x="4864146" y="1487244"/>
          <a:ext cx="2313969" cy="19829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>
              <a:latin typeface="Calibri Light" panose="020F0302020204030204"/>
            </a:rPr>
            <a:t>Subject you will work harder at</a:t>
          </a:r>
          <a:endParaRPr lang="en-US" sz="3000" kern="1200" dirty="0"/>
        </a:p>
      </dsp:txBody>
      <dsp:txXfrm>
        <a:off x="4960948" y="1584046"/>
        <a:ext cx="2120365" cy="1789388"/>
      </dsp:txXfrm>
    </dsp:sp>
    <dsp:sp modelId="{08577EA5-8DCB-4606-914C-4F678A6D6AF4}">
      <dsp:nvSpPr>
        <dsp:cNvPr id="0" name=""/>
        <dsp:cNvSpPr/>
      </dsp:nvSpPr>
      <dsp:spPr>
        <a:xfrm>
          <a:off x="7293814" y="1487244"/>
          <a:ext cx="2313969" cy="19829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>
              <a:latin typeface="Calibri Light" panose="020F0302020204030204"/>
            </a:rPr>
            <a:t>Get a better Grade in the LC</a:t>
          </a:r>
        </a:p>
      </dsp:txBody>
      <dsp:txXfrm>
        <a:off x="7390616" y="1584046"/>
        <a:ext cx="2120365" cy="1789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1A39EF-7BF1-409C-9A66-3F783FF90148}">
      <dsp:nvSpPr>
        <dsp:cNvPr id="0" name=""/>
        <dsp:cNvSpPr/>
      </dsp:nvSpPr>
      <dsp:spPr>
        <a:xfrm>
          <a:off x="1283" y="314546"/>
          <a:ext cx="4505585" cy="28610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27276-DB84-471B-A045-8B23AFAAC0C9}">
      <dsp:nvSpPr>
        <dsp:cNvPr id="0" name=""/>
        <dsp:cNvSpPr/>
      </dsp:nvSpPr>
      <dsp:spPr>
        <a:xfrm>
          <a:off x="501904" y="790136"/>
          <a:ext cx="4505585" cy="28610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Primary School Teaching = Min H4 in Irish</a:t>
          </a:r>
        </a:p>
      </dsp:txBody>
      <dsp:txXfrm>
        <a:off x="585701" y="873933"/>
        <a:ext cx="4337991" cy="2693452"/>
      </dsp:txXfrm>
    </dsp:sp>
    <dsp:sp modelId="{25DC06AF-3738-4BE1-AF7A-122357E57185}">
      <dsp:nvSpPr>
        <dsp:cNvPr id="0" name=""/>
        <dsp:cNvSpPr/>
      </dsp:nvSpPr>
      <dsp:spPr>
        <a:xfrm>
          <a:off x="5508110" y="314546"/>
          <a:ext cx="4505585" cy="28610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3F96E-48F0-4C8D-9D46-7E772E164F05}">
      <dsp:nvSpPr>
        <dsp:cNvPr id="0" name=""/>
        <dsp:cNvSpPr/>
      </dsp:nvSpPr>
      <dsp:spPr>
        <a:xfrm>
          <a:off x="6008730" y="790136"/>
          <a:ext cx="4505585" cy="28610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Engineering/Science/ Data/ Computer/ Healthcare/Finance = </a:t>
          </a:r>
          <a:r>
            <a:rPr lang="en-US" sz="3600" kern="1200" dirty="0">
              <a:latin typeface="Calibri Light" panose="020F0302020204030204"/>
            </a:rPr>
            <a:t>Min H4</a:t>
          </a:r>
          <a:r>
            <a:rPr lang="en-US" sz="3600" kern="1200" dirty="0"/>
            <a:t> in </a:t>
          </a:r>
          <a:r>
            <a:rPr lang="en-US" sz="3600" kern="1200" dirty="0" err="1"/>
            <a:t>Maths</a:t>
          </a:r>
          <a:endParaRPr lang="en-US" sz="3600" kern="1200" dirty="0"/>
        </a:p>
      </dsp:txBody>
      <dsp:txXfrm>
        <a:off x="6092527" y="873933"/>
        <a:ext cx="4337991" cy="269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3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anchor="b">
            <a:normAutofit/>
          </a:bodyPr>
          <a:lstStyle/>
          <a:p>
            <a:pPr algn="l"/>
            <a:r>
              <a:rPr lang="en-US">
                <a:cs typeface="Calibri Light"/>
              </a:rPr>
              <a:t>Deciding What subjects to choose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4000" dirty="0">
              <a:cs typeface="Calibri"/>
            </a:endParaRPr>
          </a:p>
          <a:p>
            <a:r>
              <a:rPr lang="en-US" sz="4000" dirty="0">
                <a:cs typeface="Calibri"/>
              </a:rPr>
              <a:t>Where Caution is required</a:t>
            </a:r>
            <a:endParaRPr lang="en-US"/>
          </a:p>
        </p:txBody>
      </p:sp>
      <p:sp>
        <p:nvSpPr>
          <p:cNvPr id="29" name="Freeform: Shape 25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Teams&#10;&#10;Description automatically generated">
            <a:extLst>
              <a:ext uri="{FF2B5EF4-FFF2-40B4-BE49-F238E27FC236}">
                <a16:creationId xmlns:a16="http://schemas.microsoft.com/office/drawing/2014/main" id="{53934817-1309-8F3F-AB9A-7C0EABBD3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8653" y="2129307"/>
            <a:ext cx="32030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Books stacked on a table">
            <a:extLst>
              <a:ext uri="{FF2B5EF4-FFF2-40B4-BE49-F238E27FC236}">
                <a16:creationId xmlns:a16="http://schemas.microsoft.com/office/drawing/2014/main" id="{F3361F81-BDBD-A33E-C4B4-7055160160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t="15728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B4147794-66B7-4CDE-BC75-BBDC48B2FC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9481" y="0"/>
            <a:ext cx="7718119" cy="685800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460E7-109E-572A-B13D-9A24E88E4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889" y="43787"/>
            <a:ext cx="6784259" cy="1442433"/>
          </a:xfrm>
        </p:spPr>
        <p:txBody>
          <a:bodyPr>
            <a:normAutofit/>
          </a:bodyPr>
          <a:lstStyle/>
          <a:p>
            <a:r>
              <a:rPr lang="en-US" sz="480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How we are helping students with this choice</a:t>
            </a:r>
            <a:endParaRPr lang="en-US" sz="4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C7CEE54-C10C-6A94-8F0D-71BE67C9B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3791" y="1712354"/>
            <a:ext cx="7181357" cy="515224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cs typeface="Calibri"/>
              </a:rPr>
              <a:t>M</a:t>
            </a:r>
            <a:r>
              <a:rPr lang="en-US" sz="2400">
                <a:cs typeface="Calibri"/>
              </a:rPr>
              <a:t>eet all one-to-one</a:t>
            </a:r>
            <a:endParaRPr lang="en-US" sz="2400" dirty="0">
              <a:cs typeface="Calibri"/>
            </a:endParaRPr>
          </a:p>
          <a:p>
            <a:r>
              <a:rPr lang="en-US" sz="2400">
                <a:cs typeface="Calibri"/>
              </a:rPr>
              <a:t>Explore favourite subjects, career area aspirations etc</a:t>
            </a:r>
            <a:endParaRPr lang="en-US" sz="2400" dirty="0">
              <a:cs typeface="Calibri"/>
            </a:endParaRPr>
          </a:p>
          <a:p>
            <a:r>
              <a:rPr lang="en-US" sz="2400">
                <a:cs typeface="Calibri"/>
              </a:rPr>
              <a:t>Look at grades in past subjects</a:t>
            </a:r>
            <a:endParaRPr lang="en-US" sz="2400" dirty="0">
              <a:cs typeface="Calibri"/>
            </a:endParaRPr>
          </a:p>
          <a:p>
            <a:r>
              <a:rPr lang="en-US" sz="2400">
                <a:cs typeface="Calibri"/>
              </a:rPr>
              <a:t>Look at strengths from past aptitude tests </a:t>
            </a:r>
            <a:endParaRPr lang="en-US" sz="2400" dirty="0">
              <a:cs typeface="Calibri"/>
            </a:endParaRPr>
          </a:p>
          <a:p>
            <a:r>
              <a:rPr lang="en-US" sz="2400">
                <a:ea typeface="+mn-lt"/>
                <a:cs typeface="+mn-lt"/>
              </a:rPr>
              <a:t>Take into account any challenges a student may have </a:t>
            </a:r>
          </a:p>
          <a:p>
            <a:endParaRPr lang="en-US" sz="2400" dirty="0">
              <a:cs typeface="Calibri"/>
            </a:endParaRPr>
          </a:p>
          <a:p>
            <a:r>
              <a:rPr lang="en-US" sz="2400">
                <a:cs typeface="Calibri"/>
              </a:rPr>
              <a:t>Go through each of the subjects in class – subject choice booklet</a:t>
            </a:r>
            <a:endParaRPr lang="en-US" sz="2400" dirty="0">
              <a:cs typeface="Calibri"/>
            </a:endParaRPr>
          </a:p>
          <a:p>
            <a:r>
              <a:rPr lang="en-US" sz="2400">
                <a:cs typeface="Calibri"/>
              </a:rPr>
              <a:t>Current 5th years invited to 3rd year class to talk about their subject – why they chose it, if it is what they thought, projects etc</a:t>
            </a:r>
            <a:endParaRPr lang="en-US" sz="2400" dirty="0">
              <a:cs typeface="Calibri"/>
            </a:endParaRPr>
          </a:p>
          <a:p>
            <a:endParaRPr lang="en-US" sz="1900">
              <a:cs typeface="Calibri"/>
            </a:endParaRPr>
          </a:p>
          <a:p>
            <a:endParaRPr lang="en-US" sz="1900">
              <a:cs typeface="Calibri"/>
            </a:endParaRP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41202E79-1236-4DF8-9921-F47A0B079C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786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1DB18-6914-AF61-F310-A7953F48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Process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F1C0C-1A06-475E-E028-B21D25548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>
                <a:cs typeface="Calibri"/>
              </a:rPr>
              <a:t>Students going into 5th year in September 2023 will be given a form and asked to choose the subjects they wish to study for LC ranked 1-</a:t>
            </a:r>
            <a:r>
              <a:rPr lang="en-US" dirty="0">
                <a:cs typeface="Calibri"/>
              </a:rPr>
              <a:t>6</a:t>
            </a: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This is all put into the computer and the computer aligns timetables, teachers, rooms etc </a:t>
            </a: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Produces a timetable that gives most people their top 4 choices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Timelines: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548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E9F03-6E74-F746-57B6-14EB71A9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Leaving Cert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5F38C4D-4220-58E9-5195-A942555425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567702"/>
              </p:ext>
            </p:extLst>
          </p:nvPr>
        </p:nvGraphicFramePr>
        <p:xfrm>
          <a:off x="838200" y="1482188"/>
          <a:ext cx="10515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6890451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406877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8546534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12920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Higher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Ordinary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Foundation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0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X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959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Irish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b="0" i="0" u="none" strike="noStrike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b="0" i="0" u="none" strike="noStrike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870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53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561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Choice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19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Choice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823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Choice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X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25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4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D84B0B8-62B2-4C67-B0CC-39CF4CEBB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95" y="270552"/>
            <a:ext cx="11730316" cy="602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79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C6018D-00C3-7750-0625-9DB9091D9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What are the Requirements in LC for various Options</a:t>
            </a:r>
            <a:endParaRPr lang="en-US" sz="4000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376FC-BE9C-FA57-628E-DA2428482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en-US" sz="4000" dirty="0">
              <a:cs typeface="Calibri"/>
            </a:endParaRPr>
          </a:p>
          <a:p>
            <a:r>
              <a:rPr lang="en-US" sz="4000" dirty="0">
                <a:cs typeface="Calibri"/>
              </a:rPr>
              <a:t>Apprenticeship = min 5 passes</a:t>
            </a:r>
          </a:p>
          <a:p>
            <a:endParaRPr lang="en-US" sz="4000" dirty="0">
              <a:cs typeface="Calibri"/>
            </a:endParaRPr>
          </a:p>
          <a:p>
            <a:r>
              <a:rPr lang="en-US" sz="4000" dirty="0">
                <a:cs typeface="Calibri"/>
              </a:rPr>
              <a:t>PLC = Min 5 Passes</a:t>
            </a:r>
          </a:p>
          <a:p>
            <a:endParaRPr lang="en-US" sz="4000" dirty="0">
              <a:cs typeface="Calibri"/>
            </a:endParaRPr>
          </a:p>
          <a:p>
            <a:r>
              <a:rPr lang="en-US" sz="4000" dirty="0">
                <a:cs typeface="Calibri"/>
              </a:rPr>
              <a:t>Need to choose subjects that will</a:t>
            </a:r>
          </a:p>
          <a:p>
            <a:pPr marL="0" indent="0">
              <a:buNone/>
            </a:pPr>
            <a:r>
              <a:rPr lang="en-US" sz="4000">
                <a:cs typeface="Calibri"/>
              </a:rPr>
              <a:t>get you these minimum requirements</a:t>
            </a:r>
            <a:endParaRPr lang="en-US" sz="4000" dirty="0">
              <a:cs typeface="Calibri"/>
            </a:endParaRPr>
          </a:p>
          <a:p>
            <a:endParaRPr lang="en-US" sz="4000" dirty="0">
              <a:cs typeface="Calibri"/>
            </a:endParaRPr>
          </a:p>
          <a:p>
            <a:endParaRPr lang="en-US" sz="2000">
              <a:cs typeface="Calibri"/>
            </a:endParaRPr>
          </a:p>
          <a:p>
            <a:pPr lvl="1"/>
            <a:endParaRPr lang="en-US" sz="200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Teams&#10;&#10;Description automatically generated">
            <a:extLst>
              <a:ext uri="{FF2B5EF4-FFF2-40B4-BE49-F238E27FC236}">
                <a16:creationId xmlns:a16="http://schemas.microsoft.com/office/drawing/2014/main" id="{30C0CBE1-7165-9729-7E72-CC3FC150D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2684" y="3500907"/>
            <a:ext cx="32030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3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8CCC59-5989-691A-A00E-2FD1AB86F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4800" dirty="0">
                <a:cs typeface="Calibri Light"/>
              </a:rPr>
              <a:t>University/College</a:t>
            </a:r>
            <a:endParaRPr lang="en-US" sz="480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C0EC5-6CDC-B113-AAA9-1CC5E50F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78" y="1345952"/>
            <a:ext cx="11510184" cy="52792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>
                <a:ea typeface="+mn-lt"/>
                <a:cs typeface="+mn-lt"/>
              </a:rPr>
              <a:t>University Level 8 degree: UCD, TCD, TUD, DCU, Maynooth </a:t>
            </a:r>
          </a:p>
          <a:p>
            <a:r>
              <a:rPr lang="en-US" sz="3200" dirty="0">
                <a:ea typeface="+mn-lt"/>
                <a:cs typeface="+mn-lt"/>
              </a:rPr>
              <a:t>Minimum entry: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sz="3200">
                <a:ea typeface="+mn-lt"/>
                <a:cs typeface="+mn-lt"/>
              </a:rPr>
              <a:t>2H5 + 4H7/O6   </a:t>
            </a:r>
            <a:r>
              <a:rPr lang="en-US" sz="2800" dirty="0">
                <a:ea typeface="+mn-lt"/>
                <a:cs typeface="+mn-lt"/>
              </a:rPr>
              <a:t>           </a:t>
            </a:r>
          </a:p>
          <a:p>
            <a:pPr lvl="1"/>
            <a:r>
              <a:rPr lang="en-US" sz="3200" dirty="0">
                <a:ea typeface="+mn-lt"/>
                <a:cs typeface="+mn-lt"/>
              </a:rPr>
              <a:t>NUI = Irish* and often a 3rd language     </a:t>
            </a:r>
          </a:p>
          <a:p>
            <a:pPr lvl="1"/>
            <a:r>
              <a:rPr lang="en-US" sz="3200">
                <a:ea typeface="+mn-lt"/>
                <a:cs typeface="+mn-lt"/>
              </a:rPr>
              <a:t>Course may have Level or subject requirements                   </a:t>
            </a:r>
          </a:p>
          <a:p>
            <a:pPr lvl="1"/>
            <a:endParaRPr lang="en-US" sz="3200" dirty="0">
              <a:ea typeface="+mn-lt"/>
              <a:cs typeface="+mn-lt"/>
            </a:endParaRPr>
          </a:p>
          <a:p>
            <a:pPr lvl="1"/>
            <a:r>
              <a:rPr lang="en-US" sz="3200" dirty="0">
                <a:ea typeface="+mn-lt"/>
                <a:cs typeface="+mn-lt"/>
              </a:rPr>
              <a:t>Points (max 625)</a:t>
            </a:r>
            <a:endParaRPr lang="en-US" sz="3200" dirty="0">
              <a:cs typeface="Calibri"/>
            </a:endParaRPr>
          </a:p>
          <a:p>
            <a:pPr lvl="1"/>
            <a:endParaRPr lang="en-US" sz="2000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en-US" sz="3200" dirty="0">
                <a:ea typeface="+mn-lt"/>
                <a:cs typeface="+mn-lt"/>
              </a:rPr>
              <a:t>Need to choose subjects that will </a:t>
            </a:r>
            <a:r>
              <a:rPr lang="en-US" sz="3200" dirty="0" err="1">
                <a:ea typeface="+mn-lt"/>
                <a:cs typeface="+mn-lt"/>
              </a:rPr>
              <a:t>Maximise</a:t>
            </a:r>
            <a:r>
              <a:rPr lang="en-US" sz="3200" dirty="0">
                <a:ea typeface="+mn-lt"/>
                <a:cs typeface="+mn-lt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ea typeface="+mn-lt"/>
                <a:cs typeface="+mn-lt"/>
              </a:rPr>
              <a:t>your points</a:t>
            </a:r>
            <a:endParaRPr lang="en-US" sz="3200" dirty="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phic 5" descr="Checkmark outline">
            <a:extLst>
              <a:ext uri="{FF2B5EF4-FFF2-40B4-BE49-F238E27FC236}">
                <a16:creationId xmlns:a16="http://schemas.microsoft.com/office/drawing/2014/main" id="{0F05BCBF-806B-9708-77ED-ADBD039B6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01536" y="2310653"/>
            <a:ext cx="365312" cy="365312"/>
          </a:xfrm>
          <a:prstGeom prst="rect">
            <a:avLst/>
          </a:prstGeom>
        </p:spPr>
      </p:pic>
      <p:pic>
        <p:nvPicPr>
          <p:cNvPr id="6" name="Graphic 5" descr="Checkmark outline">
            <a:extLst>
              <a:ext uri="{FF2B5EF4-FFF2-40B4-BE49-F238E27FC236}">
                <a16:creationId xmlns:a16="http://schemas.microsoft.com/office/drawing/2014/main" id="{4FEEC476-46FC-3700-90FE-2F06DD6A41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01535" y="2904564"/>
            <a:ext cx="365312" cy="365312"/>
          </a:xfrm>
          <a:prstGeom prst="rect">
            <a:avLst/>
          </a:prstGeom>
        </p:spPr>
      </p:pic>
      <p:pic>
        <p:nvPicPr>
          <p:cNvPr id="7" name="Graphic 6" descr="Checkmark outline">
            <a:extLst>
              <a:ext uri="{FF2B5EF4-FFF2-40B4-BE49-F238E27FC236}">
                <a16:creationId xmlns:a16="http://schemas.microsoft.com/office/drawing/2014/main" id="{806FCC79-AF4C-D5F7-6D67-210DC1AAF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03123" y="3476064"/>
            <a:ext cx="365312" cy="365312"/>
          </a:xfrm>
          <a:prstGeom prst="rect">
            <a:avLst/>
          </a:prstGeom>
        </p:spPr>
      </p:pic>
      <p:pic>
        <p:nvPicPr>
          <p:cNvPr id="9" name="Picture 4" descr="Teams&#10;&#10;Description automatically generated">
            <a:extLst>
              <a:ext uri="{FF2B5EF4-FFF2-40B4-BE49-F238E27FC236}">
                <a16:creationId xmlns:a16="http://schemas.microsoft.com/office/drawing/2014/main" id="{5216DD84-ABD6-B252-2F7F-4CC9F29623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4212" y="3944660"/>
            <a:ext cx="3203033" cy="2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1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295F9-9EF5-8C22-FA3E-7E2A0AD37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Best Advise re: Subject Choice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5813-BE50-9187-FD86-2D6D0AAA6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69A77897-2C5E-4015-FD38-709CB15160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3189723"/>
              </p:ext>
            </p:extLst>
          </p:nvPr>
        </p:nvGraphicFramePr>
        <p:xfrm>
          <a:off x="1577662" y="1696792"/>
          <a:ext cx="9612595" cy="4957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0741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AC3602-3348-4F31-9E43-076B03514E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690688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8644DF-C7D9-DA33-B8DF-EC25467C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00580"/>
            <a:ext cx="9829800" cy="1089529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cs typeface="Calibri Light"/>
              </a:rPr>
              <a:t>Subject Level/Grade Requirements</a:t>
            </a:r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11" name="Graphic 11">
            <a:extLst>
              <a:ext uri="{FF2B5EF4-FFF2-40B4-BE49-F238E27FC236}">
                <a16:creationId xmlns:a16="http://schemas.microsoft.com/office/drawing/2014/main" id="{394094B0-A6C9-44BE-9042-66EF0612F6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03882" y="591829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64C2CA96-0B16-4AA7-B340-33044D2385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62662" y="821124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2">
            <a:extLst>
              <a:ext uri="{FF2B5EF4-FFF2-40B4-BE49-F238E27FC236}">
                <a16:creationId xmlns:a16="http://schemas.microsoft.com/office/drawing/2014/main" id="{1D50D7A8-F1D5-4306-8A9B-DD7A73EB8B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88342" y="133626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9AC3787-2EB8-2FE2-90DD-56BAD4EDCA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76432"/>
              </p:ext>
            </p:extLst>
          </p:nvPr>
        </p:nvGraphicFramePr>
        <p:xfrm>
          <a:off x="838200" y="2211233"/>
          <a:ext cx="10515600" cy="3965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440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F6B1BD-BDCF-0F7B-73A4-0DD312CA9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>
                <a:cs typeface="Calibri Light"/>
              </a:rPr>
              <a:t>Subject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AB1FB-D05B-CBA4-D4F2-CCC97FA5E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cs typeface="Calibri"/>
              </a:rPr>
              <a:t>Science Subjects (Level 8)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sz="2800" dirty="0">
              <a:cs typeface="Calibri"/>
            </a:endParaRPr>
          </a:p>
          <a:p>
            <a:pPr lvl="1"/>
            <a:r>
              <a:rPr lang="en-US" sz="2800">
                <a:cs typeface="Calibri"/>
              </a:rPr>
              <a:t>All Healthcare Courses – a couple need 2 Science Subjects</a:t>
            </a:r>
            <a:endParaRPr lang="en-US" sz="2800" dirty="0">
              <a:cs typeface="Calibri"/>
            </a:endParaRPr>
          </a:p>
          <a:p>
            <a:pPr lvl="1"/>
            <a:r>
              <a:rPr lang="en-US" sz="2800">
                <a:ea typeface="+mn-lt"/>
                <a:cs typeface="+mn-lt"/>
              </a:rPr>
              <a:t>All Science Courses</a:t>
            </a:r>
            <a:endParaRPr lang="en-US" sz="2800" dirty="0">
              <a:cs typeface="Calibri"/>
            </a:endParaRPr>
          </a:p>
          <a:p>
            <a:pPr lvl="1"/>
            <a:r>
              <a:rPr lang="en-US" sz="2800">
                <a:cs typeface="Calibri"/>
              </a:rPr>
              <a:t>A lot of Sports courses</a:t>
            </a:r>
            <a:endParaRPr lang="en-US" sz="2800" dirty="0">
              <a:cs typeface="Calibri"/>
            </a:endParaRPr>
          </a:p>
          <a:p>
            <a:pPr lvl="1"/>
            <a:r>
              <a:rPr lang="en-US" sz="2800">
                <a:cs typeface="Calibri"/>
              </a:rPr>
              <a:t>A lot of Engineering Courses</a:t>
            </a:r>
            <a:endParaRPr lang="en-US" sz="2800" dirty="0">
              <a:cs typeface="Calibri"/>
            </a:endParaRPr>
          </a:p>
          <a:p>
            <a:pPr lvl="1"/>
            <a:endParaRPr lang="en-US" sz="2800" dirty="0">
              <a:cs typeface="Calibri"/>
            </a:endParaRPr>
          </a:p>
          <a:p>
            <a:pPr lvl="1"/>
            <a:endParaRPr lang="en-US" sz="2800" dirty="0">
              <a:cs typeface="Calibri"/>
            </a:endParaRPr>
          </a:p>
          <a:p>
            <a:pPr lvl="1"/>
            <a:r>
              <a:rPr lang="en-US" sz="2800">
                <a:cs typeface="Calibri"/>
              </a:rPr>
              <a:t>Chemistry = required for 6 courses – Vet, Dietetics, some pharmacy, medical and dental.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49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A4D30-E94B-DE90-88E1-38751D58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Language Requirement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BCEDC-DE74-34F3-0C5B-E9A0F432E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Majority of Courses in TUs, TCD and DCU don’t need a FL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NUI –  UCD                 (65% of courses you need a third language)*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          </a:t>
            </a:r>
            <a:r>
              <a:rPr lang="en-US">
                <a:ea typeface="+mn-lt"/>
                <a:cs typeface="+mn-lt"/>
              </a:rPr>
              <a:t>     Maynooth      (55% of courses you need a third language)*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               *Including Arts Degrees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However, only need O6/H7 to meet minumum requirements. Don’t need to count as one of 6 points </a:t>
            </a:r>
            <a:r>
              <a:rPr lang="en-US" dirty="0">
                <a:cs typeface="Calibri"/>
              </a:rPr>
              <a:t>subjects. 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451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270</Words>
  <Application>Microsoft Office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Schoolbook</vt:lpstr>
      <vt:lpstr>office theme</vt:lpstr>
      <vt:lpstr>Deciding What subjects to choose</vt:lpstr>
      <vt:lpstr>Leaving Cert</vt:lpstr>
      <vt:lpstr>PowerPoint Presentation</vt:lpstr>
      <vt:lpstr>What are the Requirements in LC for various Options</vt:lpstr>
      <vt:lpstr>University/College</vt:lpstr>
      <vt:lpstr>Best Advise re: Subject Choice</vt:lpstr>
      <vt:lpstr>Subject Level/Grade Requirements</vt:lpstr>
      <vt:lpstr>Subject Requirements</vt:lpstr>
      <vt:lpstr>Language Requirement</vt:lpstr>
      <vt:lpstr>How we are helping students with this choice</vt:lpstr>
      <vt:lpstr>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Diarmid Finnegan</dc:creator>
  <cp:lastModifiedBy>test test</cp:lastModifiedBy>
  <cp:revision>393</cp:revision>
  <dcterms:created xsi:type="dcterms:W3CDTF">2023-01-21T21:50:58Z</dcterms:created>
  <dcterms:modified xsi:type="dcterms:W3CDTF">2023-01-25T07:44:35Z</dcterms:modified>
</cp:coreProperties>
</file>